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2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fur.com/wiki/&#1057;&#1084;&#1077;&#1096;&#1072;&#1088;&#1080;&#1082;&#1080;" TargetMode="External"/><Relationship Id="rId2" Type="http://schemas.openxmlformats.org/officeDocument/2006/relationships/hyperlink" Target="https://fumar-porros.deviantart.com/art/Wooden-Bridge-6-A-Suspension-Bridge-6-A-PNG-367807066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haroni" pitchFamily="2" charset="-79"/>
              </a:rPr>
              <a:t>Непроизносимые согласные в корне слова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8352928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Интерактивный тренажёр 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«Помоги перебраться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Смешарикам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4" name="Рисунок 3" descr="suspension-bridge-png-wooden-bridge-4-a-suspension-bridge-4-a-png-by-fumar-14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967537"/>
            <a:ext cx="5410258" cy="2890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c28e68e08ebc106c9df8816d2b18c9b3-d62zd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4392488"/>
          </a:xfrm>
          <a:prstGeom prst="rect">
            <a:avLst/>
          </a:prstGeom>
        </p:spPr>
      </p:pic>
      <p:grpSp>
        <p:nvGrpSpPr>
          <p:cNvPr id="10" name="Группа 13"/>
          <p:cNvGrpSpPr/>
          <p:nvPr/>
        </p:nvGrpSpPr>
        <p:grpSpPr>
          <a:xfrm>
            <a:off x="-3420888" y="1556792"/>
            <a:ext cx="3307842" cy="1085412"/>
            <a:chOff x="-3427784" y="1556792"/>
            <a:chExt cx="3307842" cy="108541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3427784" y="177810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интересный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16" name="Рисунок 15" descr="Лосяш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-979512" y="1556792"/>
              <a:ext cx="859570" cy="10854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1" name="Группа 16"/>
          <p:cNvGrpSpPr/>
          <p:nvPr/>
        </p:nvGrpSpPr>
        <p:grpSpPr>
          <a:xfrm>
            <a:off x="-3420888" y="2786221"/>
            <a:ext cx="3427784" cy="1126572"/>
            <a:chOff x="-3427784" y="2786221"/>
            <a:chExt cx="3427784" cy="11265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-3427784" y="3146260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сверс</a:t>
              </a:r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т</a:t>
              </a:r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ник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19" name="Рисунок 18" descr="1f2b0146b5b8a40c8ffa0c6dc0ff9ed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-1088032" y="2786221"/>
              <a:ext cx="1088032" cy="11265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2" name="Группа 19"/>
          <p:cNvGrpSpPr/>
          <p:nvPr/>
        </p:nvGrpSpPr>
        <p:grpSpPr>
          <a:xfrm>
            <a:off x="-3420888" y="4082364"/>
            <a:ext cx="3384376" cy="936104"/>
            <a:chOff x="-3427784" y="4082364"/>
            <a:chExt cx="3384376" cy="93610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3427784" y="429838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завис</a:t>
              </a:r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т</a:t>
              </a:r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ник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22" name="Рисунок 21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79512" y="4082364"/>
              <a:ext cx="936104" cy="9361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3" name="Группа 10"/>
          <p:cNvGrpSpPr/>
          <p:nvPr/>
        </p:nvGrpSpPr>
        <p:grpSpPr>
          <a:xfrm>
            <a:off x="-3427784" y="1551500"/>
            <a:ext cx="3307842" cy="1085412"/>
            <a:chOff x="-3427784" y="1556792"/>
            <a:chExt cx="3307842" cy="10854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427784" y="177810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интерес.ный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2" name="Рисунок 1" descr="Лосяш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-979512" y="1556792"/>
              <a:ext cx="859570" cy="10854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4" name="Группа 11"/>
          <p:cNvGrpSpPr/>
          <p:nvPr/>
        </p:nvGrpSpPr>
        <p:grpSpPr>
          <a:xfrm>
            <a:off x="-3427784" y="2780929"/>
            <a:ext cx="3427784" cy="1126572"/>
            <a:chOff x="-3427784" y="2786221"/>
            <a:chExt cx="3427784" cy="112657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427784" y="3146260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сверс.ник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3" name="Рисунок 2" descr="1f2b0146b5b8a40c8ffa0c6dc0ff9ed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-1088032" y="2786221"/>
              <a:ext cx="1088032" cy="11265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7" name="Группа 12"/>
          <p:cNvGrpSpPr/>
          <p:nvPr/>
        </p:nvGrpSpPr>
        <p:grpSpPr>
          <a:xfrm>
            <a:off x="-3427784" y="4077072"/>
            <a:ext cx="3384376" cy="936104"/>
            <a:chOff x="-3427784" y="4082364"/>
            <a:chExt cx="3384376" cy="93610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3427784" y="429838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завис.ник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4" name="Рисунок 3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79512" y="4082364"/>
              <a:ext cx="936104" cy="9361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260648"/>
            <a:ext cx="871296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26064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entury" pitchFamily="18" charset="0"/>
                <a:cs typeface="Aparajita" pitchFamily="34" charset="0"/>
              </a:rPr>
              <a:t>Какие слова пишутся с буквой 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  <a:cs typeface="Aparajita" pitchFamily="34" charset="0"/>
              </a:rPr>
              <a:t>т?</a:t>
            </a:r>
            <a:endParaRPr lang="ru-RU" sz="4000" b="1" dirty="0">
              <a:solidFill>
                <a:srgbClr val="FF0000"/>
              </a:solidFill>
              <a:latin typeface="Century" pitchFamily="18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L 1.09548 -4.73988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168E-6 L 1.09688 0.01179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4046E-6 L 1.09132 1.04046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L 1.09548 -4.73988E-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168E-6 L 1.09688 0.01179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4046E-6 L 1.09132 1.04046E-6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c28e68e08ebc106c9df8816d2b18c9b3-d62zd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4392488"/>
          </a:xfrm>
          <a:prstGeom prst="rect">
            <a:avLst/>
          </a:prstGeom>
        </p:spPr>
      </p:pic>
      <p:grpSp>
        <p:nvGrpSpPr>
          <p:cNvPr id="10" name="Группа 13"/>
          <p:cNvGrpSpPr/>
          <p:nvPr/>
        </p:nvGrpSpPr>
        <p:grpSpPr>
          <a:xfrm>
            <a:off x="-3420888" y="1556792"/>
            <a:ext cx="3307842" cy="1085412"/>
            <a:chOff x="-3427784" y="1556792"/>
            <a:chExt cx="3307842" cy="108541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3427784" y="177810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звёз</a:t>
              </a:r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д</a:t>
              </a:r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16" name="Рисунок 15" descr="Лосяш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-979512" y="1556792"/>
              <a:ext cx="859570" cy="10854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1" name="Группа 16"/>
          <p:cNvGrpSpPr/>
          <p:nvPr/>
        </p:nvGrpSpPr>
        <p:grpSpPr>
          <a:xfrm>
            <a:off x="-3420888" y="2786221"/>
            <a:ext cx="3427784" cy="1126572"/>
            <a:chOff x="-3427784" y="2786221"/>
            <a:chExt cx="3427784" cy="11265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-3427784" y="3146260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словесный</a:t>
              </a:r>
              <a:endParaRPr lang="ru-RU" sz="2800" dirty="0">
                <a:solidFill>
                  <a:srgbClr val="FF0000"/>
                </a:solidFill>
                <a:latin typeface="Century" pitchFamily="18" charset="0"/>
              </a:endParaRPr>
            </a:p>
          </p:txBody>
        </p:sp>
        <p:pic>
          <p:nvPicPr>
            <p:cNvPr id="19" name="Рисунок 18" descr="1f2b0146b5b8a40c8ffa0c6dc0ff9ed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-1088032" y="2786221"/>
              <a:ext cx="1088032" cy="11265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2" name="Группа 19"/>
          <p:cNvGrpSpPr/>
          <p:nvPr/>
        </p:nvGrpSpPr>
        <p:grpSpPr>
          <a:xfrm>
            <a:off x="-3420888" y="4082364"/>
            <a:ext cx="3384376" cy="936104"/>
            <a:chOff x="-3427784" y="4082364"/>
            <a:chExt cx="3384376" cy="93610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3427784" y="429838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громаз</a:t>
              </a:r>
              <a:r>
                <a:rPr lang="ru-RU" sz="2800" dirty="0" err="1" smtClean="0">
                  <a:solidFill>
                    <a:srgbClr val="FF0000"/>
                  </a:solidFill>
                  <a:latin typeface="Century" pitchFamily="18" charset="0"/>
                </a:rPr>
                <a:t>д</a:t>
              </a:r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кий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22" name="Рисунок 21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79512" y="4082364"/>
              <a:ext cx="936104" cy="9361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3" name="Группа 10"/>
          <p:cNvGrpSpPr/>
          <p:nvPr/>
        </p:nvGrpSpPr>
        <p:grpSpPr>
          <a:xfrm>
            <a:off x="-3427784" y="1551500"/>
            <a:ext cx="3307842" cy="1085412"/>
            <a:chOff x="-3427784" y="1556792"/>
            <a:chExt cx="3307842" cy="10854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427784" y="177810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звёз.ный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2" name="Рисунок 1" descr="Лосяш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-979512" y="1556792"/>
              <a:ext cx="859570" cy="10854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4" name="Группа 11"/>
          <p:cNvGrpSpPr/>
          <p:nvPr/>
        </p:nvGrpSpPr>
        <p:grpSpPr>
          <a:xfrm>
            <a:off x="-3427784" y="2780929"/>
            <a:ext cx="3427784" cy="1126572"/>
            <a:chOff x="-3427784" y="2786221"/>
            <a:chExt cx="3427784" cy="112657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427784" y="3146260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словес.ный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3" name="Рисунок 2" descr="1f2b0146b5b8a40c8ffa0c6dc0ff9ed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-1088032" y="2786221"/>
              <a:ext cx="1088032" cy="11265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7" name="Группа 12"/>
          <p:cNvGrpSpPr/>
          <p:nvPr/>
        </p:nvGrpSpPr>
        <p:grpSpPr>
          <a:xfrm>
            <a:off x="-3427784" y="4077072"/>
            <a:ext cx="3384376" cy="936104"/>
            <a:chOff x="-3427784" y="4082364"/>
            <a:chExt cx="3384376" cy="93610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3427784" y="429838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громаз.кий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4" name="Рисунок 3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79512" y="4082364"/>
              <a:ext cx="936104" cy="9361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260648"/>
            <a:ext cx="871296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26064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entury" pitchFamily="18" charset="0"/>
                <a:cs typeface="Aparajita" pitchFamily="34" charset="0"/>
              </a:rPr>
              <a:t>Какие слова пишутся с буквой </a:t>
            </a:r>
            <a:r>
              <a:rPr lang="ru-RU" sz="4000" b="1" dirty="0" err="1" smtClean="0">
                <a:solidFill>
                  <a:srgbClr val="FF0000"/>
                </a:solidFill>
                <a:latin typeface="Century" pitchFamily="18" charset="0"/>
                <a:cs typeface="Aparajita" pitchFamily="34" charset="0"/>
              </a:rPr>
              <a:t>д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  <a:cs typeface="Aparajita" pitchFamily="34" charset="0"/>
              </a:rPr>
              <a:t>?</a:t>
            </a:r>
            <a:endParaRPr lang="ru-RU" sz="4000" b="1" dirty="0">
              <a:solidFill>
                <a:srgbClr val="FF0000"/>
              </a:solidFill>
              <a:latin typeface="Century" pitchFamily="18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L 1.09548 -4.73988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168E-6 L 1.09688 0.01179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4046E-6 L 1.09132 1.04046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L 1.09548 -4.73988E-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168E-6 L 1.09688 0.01179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4046E-6 L 1.09132 1.04046E-6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entury" pitchFamily="18" charset="0"/>
              </a:rPr>
              <a:t>Список использованных источников</a:t>
            </a:r>
            <a:endParaRPr lang="ru-RU" sz="3600" b="1" dirty="0">
              <a:latin typeface="Century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000108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fumar-porros.deviantart.com/art/Wooden-Bridge-6-A-Suspension-Bridge-6-A-PNG-367807066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643050"/>
            <a:ext cx="3862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hlinkClick r:id="rId3"/>
              </a:rPr>
              <a:t>http://ru.wikifur.com/wiki/</a:t>
            </a:r>
            <a:r>
              <a:rPr lang="ru-RU" dirty="0" err="1" smtClean="0">
                <a:hlinkClick r:id="rId3"/>
              </a:rPr>
              <a:t>Смешарики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c28e68e08ebc106c9df8816d2b18c9b3-d62zd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4392488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-3420888" y="1556792"/>
            <a:ext cx="3307842" cy="1085412"/>
            <a:chOff x="-3427784" y="1556792"/>
            <a:chExt cx="3307842" cy="108541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3427784" y="177810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гиган</a:t>
              </a:r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т</a:t>
              </a:r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ский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16" name="Рисунок 15" descr="Лосяш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-979512" y="1556792"/>
              <a:ext cx="859570" cy="10854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7" name="Группа 16"/>
          <p:cNvGrpSpPr/>
          <p:nvPr/>
        </p:nvGrpSpPr>
        <p:grpSpPr>
          <a:xfrm>
            <a:off x="-3420888" y="2786221"/>
            <a:ext cx="3427784" cy="1126572"/>
            <a:chOff x="-3427784" y="2786221"/>
            <a:chExt cx="3427784" cy="11265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-3427784" y="3146260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вкусный</a:t>
              </a:r>
              <a:endParaRPr lang="ru-RU" sz="2800" dirty="0">
                <a:solidFill>
                  <a:srgbClr val="FF0000"/>
                </a:solidFill>
                <a:latin typeface="Century" pitchFamily="18" charset="0"/>
              </a:endParaRPr>
            </a:p>
          </p:txBody>
        </p:sp>
        <p:pic>
          <p:nvPicPr>
            <p:cNvPr id="19" name="Рисунок 18" descr="1f2b0146b5b8a40c8ffa0c6dc0ff9ed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-1088032" y="2786221"/>
              <a:ext cx="1088032" cy="11265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20" name="Группа 19"/>
          <p:cNvGrpSpPr/>
          <p:nvPr/>
        </p:nvGrpSpPr>
        <p:grpSpPr>
          <a:xfrm>
            <a:off x="-3420888" y="4082364"/>
            <a:ext cx="3384376" cy="936104"/>
            <a:chOff x="-3427784" y="4082364"/>
            <a:chExt cx="3384376" cy="93610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3427784" y="429838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влас</a:t>
              </a:r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т</a:t>
              </a:r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22" name="Рисунок 21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79512" y="4082364"/>
              <a:ext cx="936104" cy="9361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1" name="Группа 10"/>
          <p:cNvGrpSpPr/>
          <p:nvPr/>
        </p:nvGrpSpPr>
        <p:grpSpPr>
          <a:xfrm>
            <a:off x="-3427784" y="1556792"/>
            <a:ext cx="3307842" cy="1085412"/>
            <a:chOff x="-3427784" y="1556792"/>
            <a:chExt cx="3307842" cy="10854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427784" y="177810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гиган.ский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2" name="Рисунок 1" descr="Лосяш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-979512" y="1556792"/>
              <a:ext cx="859570" cy="10854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2" name="Группа 11"/>
          <p:cNvGrpSpPr/>
          <p:nvPr/>
        </p:nvGrpSpPr>
        <p:grpSpPr>
          <a:xfrm>
            <a:off x="-3427784" y="2786221"/>
            <a:ext cx="3427784" cy="1126572"/>
            <a:chOff x="-3427784" y="2786221"/>
            <a:chExt cx="3427784" cy="112657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427784" y="3146260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вкус.ный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3" name="Рисунок 2" descr="1f2b0146b5b8a40c8ffa0c6dc0ff9ed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-1088032" y="2786221"/>
              <a:ext cx="1088032" cy="11265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3" name="Группа 12"/>
          <p:cNvGrpSpPr/>
          <p:nvPr/>
        </p:nvGrpSpPr>
        <p:grpSpPr>
          <a:xfrm>
            <a:off x="-3427784" y="4082364"/>
            <a:ext cx="3384376" cy="936104"/>
            <a:chOff x="-3427784" y="4082364"/>
            <a:chExt cx="3384376" cy="93610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3427784" y="429838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влас.ный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4" name="Рисунок 3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79512" y="4082364"/>
              <a:ext cx="936104" cy="9361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260648"/>
            <a:ext cx="871296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26064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entury" pitchFamily="18" charset="0"/>
                <a:cs typeface="Aparajita" pitchFamily="34" charset="0"/>
              </a:rPr>
              <a:t>Какие слова пишутся с буквой 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  <a:cs typeface="Aparajita" pitchFamily="34" charset="0"/>
              </a:rPr>
              <a:t>т?</a:t>
            </a:r>
            <a:endParaRPr lang="ru-RU" sz="4000" b="1" dirty="0">
              <a:solidFill>
                <a:srgbClr val="FF0000"/>
              </a:solidFill>
              <a:latin typeface="Century" pitchFamily="18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L 1.09548 -4.73988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168E-6 L 1.09688 0.01179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4046E-6 L 1.09132 1.04046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L 1.09548 -4.73988E-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168E-6 L 1.09688 0.01179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4046E-6 L 1.09132 1.04046E-6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c28e68e08ebc106c9df8816d2b18c9b3-d62zd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4392488"/>
          </a:xfrm>
          <a:prstGeom prst="rect">
            <a:avLst/>
          </a:prstGeom>
        </p:spPr>
      </p:pic>
      <p:grpSp>
        <p:nvGrpSpPr>
          <p:cNvPr id="10" name="Группа 13"/>
          <p:cNvGrpSpPr/>
          <p:nvPr/>
        </p:nvGrpSpPr>
        <p:grpSpPr>
          <a:xfrm>
            <a:off x="-3420888" y="1556792"/>
            <a:ext cx="3307842" cy="1085412"/>
            <a:chOff x="-3427784" y="1556792"/>
            <a:chExt cx="3307842" cy="108541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3427784" y="177810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интересный</a:t>
              </a:r>
              <a:endParaRPr lang="ru-RU" sz="2800" dirty="0">
                <a:solidFill>
                  <a:srgbClr val="FF0000"/>
                </a:solidFill>
                <a:latin typeface="Century" pitchFamily="18" charset="0"/>
              </a:endParaRPr>
            </a:p>
          </p:txBody>
        </p:sp>
        <p:pic>
          <p:nvPicPr>
            <p:cNvPr id="16" name="Рисунок 15" descr="Лосяш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-979512" y="1556792"/>
              <a:ext cx="859570" cy="10854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1" name="Группа 16"/>
          <p:cNvGrpSpPr/>
          <p:nvPr/>
        </p:nvGrpSpPr>
        <p:grpSpPr>
          <a:xfrm>
            <a:off x="-3420888" y="2786221"/>
            <a:ext cx="3427784" cy="1126572"/>
            <a:chOff x="-3427784" y="2786221"/>
            <a:chExt cx="3427784" cy="11265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-3427784" y="3146260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корыс</a:t>
              </a:r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т</a:t>
              </a:r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19" name="Рисунок 18" descr="1f2b0146b5b8a40c8ffa0c6dc0ff9ed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-1088032" y="2786221"/>
              <a:ext cx="1088032" cy="11265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2" name="Группа 19"/>
          <p:cNvGrpSpPr/>
          <p:nvPr/>
        </p:nvGrpSpPr>
        <p:grpSpPr>
          <a:xfrm>
            <a:off x="-3420888" y="4082364"/>
            <a:ext cx="3384376" cy="936104"/>
            <a:chOff x="-3427784" y="4082364"/>
            <a:chExt cx="3384376" cy="93610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3427784" y="429838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мес</a:t>
              </a:r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т</a:t>
              </a:r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22" name="Рисунок 21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79512" y="4082364"/>
              <a:ext cx="936104" cy="9361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3" name="Группа 10"/>
          <p:cNvGrpSpPr/>
          <p:nvPr/>
        </p:nvGrpSpPr>
        <p:grpSpPr>
          <a:xfrm>
            <a:off x="-3420888" y="1556792"/>
            <a:ext cx="3307842" cy="1085412"/>
            <a:chOff x="-3427784" y="1556792"/>
            <a:chExt cx="3307842" cy="10854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427784" y="177810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интересный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2" name="Рисунок 1" descr="Лосяш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-979512" y="1556792"/>
              <a:ext cx="859570" cy="10854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4" name="Группа 11"/>
          <p:cNvGrpSpPr/>
          <p:nvPr/>
        </p:nvGrpSpPr>
        <p:grpSpPr>
          <a:xfrm>
            <a:off x="-3420888" y="2780928"/>
            <a:ext cx="3427784" cy="1126572"/>
            <a:chOff x="-3427784" y="2786221"/>
            <a:chExt cx="3427784" cy="112657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427784" y="3146260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корыс.ный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3" name="Рисунок 2" descr="1f2b0146b5b8a40c8ffa0c6dc0ff9ed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-1088032" y="2786221"/>
              <a:ext cx="1088032" cy="11265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7" name="Группа 12"/>
          <p:cNvGrpSpPr/>
          <p:nvPr/>
        </p:nvGrpSpPr>
        <p:grpSpPr>
          <a:xfrm>
            <a:off x="-3420888" y="4082364"/>
            <a:ext cx="3384376" cy="936104"/>
            <a:chOff x="-3427784" y="4082364"/>
            <a:chExt cx="3384376" cy="93610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3427784" y="429838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мес.ный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4" name="Рисунок 3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79512" y="4082364"/>
              <a:ext cx="936104" cy="9361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260648"/>
            <a:ext cx="871296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26064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entury" pitchFamily="18" charset="0"/>
                <a:cs typeface="Aparajita" pitchFamily="34" charset="0"/>
              </a:rPr>
              <a:t>Какие слова пишутся с буквой 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  <a:cs typeface="Aparajita" pitchFamily="34" charset="0"/>
              </a:rPr>
              <a:t>т?</a:t>
            </a:r>
            <a:endParaRPr lang="ru-RU" sz="4000" b="1" dirty="0">
              <a:solidFill>
                <a:srgbClr val="FF0000"/>
              </a:solidFill>
              <a:latin typeface="Century" pitchFamily="18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L 1.09548 -4.73988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168E-6 L 1.09688 0.01179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4046E-6 L 1.09132 1.04046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L 1.09548 -4.73988E-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168E-6 L 1.09688 0.01179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4046E-6 L 1.09132 1.04046E-6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c28e68e08ebc106c9df8816d2b18c9b3-d62zd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4392488"/>
          </a:xfrm>
          <a:prstGeom prst="rect">
            <a:avLst/>
          </a:prstGeom>
        </p:spPr>
      </p:pic>
      <p:grpSp>
        <p:nvGrpSpPr>
          <p:cNvPr id="10" name="Группа 13"/>
          <p:cNvGrpSpPr/>
          <p:nvPr/>
        </p:nvGrpSpPr>
        <p:grpSpPr>
          <a:xfrm>
            <a:off x="-3420888" y="1556792"/>
            <a:ext cx="3307842" cy="1085412"/>
            <a:chOff x="-3427784" y="1556792"/>
            <a:chExt cx="3307842" cy="108541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3427784" y="177810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чествовать</a:t>
              </a:r>
              <a:endParaRPr lang="ru-RU" sz="2800" dirty="0">
                <a:solidFill>
                  <a:srgbClr val="FF0000"/>
                </a:solidFill>
                <a:latin typeface="Century" pitchFamily="18" charset="0"/>
              </a:endParaRPr>
            </a:p>
          </p:txBody>
        </p:sp>
        <p:pic>
          <p:nvPicPr>
            <p:cNvPr id="16" name="Рисунок 15" descr="Лосяш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-979512" y="1556792"/>
              <a:ext cx="859570" cy="10854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1" name="Группа 16"/>
          <p:cNvGrpSpPr/>
          <p:nvPr/>
        </p:nvGrpSpPr>
        <p:grpSpPr>
          <a:xfrm>
            <a:off x="-3420888" y="2786221"/>
            <a:ext cx="3427784" cy="1126572"/>
            <a:chOff x="-3427784" y="2786221"/>
            <a:chExt cx="3427784" cy="11265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-3427784" y="3146260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я</a:t>
              </a:r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в</a:t>
              </a:r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ственный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19" name="Рисунок 18" descr="1f2b0146b5b8a40c8ffa0c6dc0ff9ed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-1088032" y="2786221"/>
              <a:ext cx="1088032" cy="11265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2" name="Группа 19"/>
          <p:cNvGrpSpPr/>
          <p:nvPr/>
        </p:nvGrpSpPr>
        <p:grpSpPr>
          <a:xfrm>
            <a:off x="-3420888" y="4082364"/>
            <a:ext cx="3384376" cy="936104"/>
            <a:chOff x="-3427784" y="4082364"/>
            <a:chExt cx="3384376" cy="93610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3427784" y="429838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здра</a:t>
              </a:r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в</a:t>
              </a:r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ствуй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22" name="Рисунок 21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79512" y="4082364"/>
              <a:ext cx="936104" cy="9361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3" name="Группа 10"/>
          <p:cNvGrpSpPr/>
          <p:nvPr/>
        </p:nvGrpSpPr>
        <p:grpSpPr>
          <a:xfrm>
            <a:off x="-3420888" y="1556792"/>
            <a:ext cx="3307842" cy="1085412"/>
            <a:chOff x="-3427784" y="1556792"/>
            <a:chExt cx="3307842" cy="10854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427784" y="177810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че.ствовать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2" name="Рисунок 1" descr="Лосяш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-979512" y="1556792"/>
              <a:ext cx="859570" cy="10854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4" name="Группа 11"/>
          <p:cNvGrpSpPr/>
          <p:nvPr/>
        </p:nvGrpSpPr>
        <p:grpSpPr>
          <a:xfrm>
            <a:off x="-3420888" y="2786221"/>
            <a:ext cx="3427784" cy="1126572"/>
            <a:chOff x="-3427784" y="2786221"/>
            <a:chExt cx="3427784" cy="112657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427784" y="3146260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я.ственный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3" name="Рисунок 2" descr="1f2b0146b5b8a40c8ffa0c6dc0ff9ed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-1088032" y="2786221"/>
              <a:ext cx="1088032" cy="11265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7" name="Группа 12"/>
          <p:cNvGrpSpPr/>
          <p:nvPr/>
        </p:nvGrpSpPr>
        <p:grpSpPr>
          <a:xfrm>
            <a:off x="-3420888" y="4082364"/>
            <a:ext cx="3384376" cy="936104"/>
            <a:chOff x="-3427784" y="4082364"/>
            <a:chExt cx="3384376" cy="93610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3427784" y="429838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здра.ствуй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4" name="Рисунок 3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79512" y="4082364"/>
              <a:ext cx="936104" cy="9361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260648"/>
            <a:ext cx="871296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26064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entury" pitchFamily="18" charset="0"/>
                <a:cs typeface="Aparajita" pitchFamily="34" charset="0"/>
              </a:rPr>
              <a:t>Какие слова пишутся с буквой 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  <a:cs typeface="Aparajita" pitchFamily="34" charset="0"/>
              </a:rPr>
              <a:t>в?</a:t>
            </a:r>
            <a:endParaRPr lang="ru-RU" sz="4000" b="1" dirty="0">
              <a:solidFill>
                <a:srgbClr val="FF0000"/>
              </a:solidFill>
              <a:latin typeface="Century" pitchFamily="18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L 1.09548 -4.73988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168E-6 L 1.09688 0.01179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4046E-6 L 1.09132 1.04046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L 1.09548 -4.73988E-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168E-6 L 1.09688 0.01179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4046E-6 L 1.09132 1.04046E-6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c28e68e08ebc106c9df8816d2b18c9b3-d62zd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4392488"/>
          </a:xfrm>
          <a:prstGeom prst="rect">
            <a:avLst/>
          </a:prstGeom>
        </p:spPr>
      </p:pic>
      <p:grpSp>
        <p:nvGrpSpPr>
          <p:cNvPr id="10" name="Группа 13"/>
          <p:cNvGrpSpPr/>
          <p:nvPr/>
        </p:nvGrpSpPr>
        <p:grpSpPr>
          <a:xfrm>
            <a:off x="-3420888" y="1556792"/>
            <a:ext cx="3307842" cy="1085412"/>
            <a:chOff x="-3427784" y="1556792"/>
            <a:chExt cx="3307842" cy="108541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3427784" y="177810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поз</a:t>
              </a:r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д</a:t>
              </a:r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ний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16" name="Рисунок 15" descr="Лосяш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-979512" y="1556792"/>
              <a:ext cx="859570" cy="10854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1" name="Группа 16"/>
          <p:cNvGrpSpPr/>
          <p:nvPr/>
        </p:nvGrpSpPr>
        <p:grpSpPr>
          <a:xfrm>
            <a:off x="-3420888" y="2786221"/>
            <a:ext cx="3427784" cy="1126572"/>
            <a:chOff x="-3427784" y="2786221"/>
            <a:chExt cx="3427784" cy="11265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-3427784" y="3146260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сер</a:t>
              </a:r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д</a:t>
              </a:r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це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19" name="Рисунок 18" descr="1f2b0146b5b8a40c8ffa0c6dc0ff9ed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-1088032" y="2786221"/>
              <a:ext cx="1088032" cy="11265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2" name="Группа 19"/>
          <p:cNvGrpSpPr/>
          <p:nvPr/>
        </p:nvGrpSpPr>
        <p:grpSpPr>
          <a:xfrm>
            <a:off x="-3420888" y="4082364"/>
            <a:ext cx="3384376" cy="936104"/>
            <a:chOff x="-3427784" y="4082364"/>
            <a:chExt cx="3384376" cy="93610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3427784" y="429838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чудесный</a:t>
              </a:r>
              <a:endParaRPr lang="ru-RU" sz="2800" dirty="0">
                <a:solidFill>
                  <a:srgbClr val="FF0000"/>
                </a:solidFill>
                <a:latin typeface="Century" pitchFamily="18" charset="0"/>
              </a:endParaRPr>
            </a:p>
          </p:txBody>
        </p:sp>
        <p:pic>
          <p:nvPicPr>
            <p:cNvPr id="22" name="Рисунок 21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79512" y="4082364"/>
              <a:ext cx="936104" cy="9361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3" name="Группа 10"/>
          <p:cNvGrpSpPr/>
          <p:nvPr/>
        </p:nvGrpSpPr>
        <p:grpSpPr>
          <a:xfrm>
            <a:off x="-3420888" y="1551500"/>
            <a:ext cx="3307842" cy="1085412"/>
            <a:chOff x="-3427784" y="1556792"/>
            <a:chExt cx="3307842" cy="10854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427784" y="177810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поз.ний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2" name="Рисунок 1" descr="Лосяш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-979512" y="1556792"/>
              <a:ext cx="859570" cy="10854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4" name="Группа 11"/>
          <p:cNvGrpSpPr/>
          <p:nvPr/>
        </p:nvGrpSpPr>
        <p:grpSpPr>
          <a:xfrm>
            <a:off x="-3420888" y="2786221"/>
            <a:ext cx="3427784" cy="1126572"/>
            <a:chOff x="-3427784" y="2786221"/>
            <a:chExt cx="3427784" cy="112657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427784" y="314096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сер.це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3" name="Рисунок 2" descr="1f2b0146b5b8a40c8ffa0c6dc0ff9ed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-1088032" y="2786221"/>
              <a:ext cx="1088032" cy="11265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7" name="Группа 12"/>
          <p:cNvGrpSpPr/>
          <p:nvPr/>
        </p:nvGrpSpPr>
        <p:grpSpPr>
          <a:xfrm>
            <a:off x="-3420888" y="4082364"/>
            <a:ext cx="3384376" cy="936104"/>
            <a:chOff x="-3427784" y="4082364"/>
            <a:chExt cx="3384376" cy="93610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3427784" y="429838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чудес.ный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4" name="Рисунок 3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79512" y="4082364"/>
              <a:ext cx="936104" cy="9361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260648"/>
            <a:ext cx="871296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26064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entury" pitchFamily="18" charset="0"/>
                <a:cs typeface="Aparajita" pitchFamily="34" charset="0"/>
              </a:rPr>
              <a:t>Какие слова пишутся с буквой </a:t>
            </a:r>
            <a:r>
              <a:rPr lang="ru-RU" sz="4000" b="1" dirty="0" err="1" smtClean="0">
                <a:solidFill>
                  <a:srgbClr val="FF0000"/>
                </a:solidFill>
                <a:latin typeface="Century" pitchFamily="18" charset="0"/>
                <a:cs typeface="Aparajita" pitchFamily="34" charset="0"/>
              </a:rPr>
              <a:t>д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  <a:cs typeface="Aparajita" pitchFamily="34" charset="0"/>
              </a:rPr>
              <a:t>?</a:t>
            </a:r>
            <a:endParaRPr lang="ru-RU" sz="4000" b="1" dirty="0">
              <a:solidFill>
                <a:srgbClr val="FF0000"/>
              </a:solidFill>
              <a:latin typeface="Century" pitchFamily="18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L 1.09548 -4.73988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168E-6 L 1.09688 0.01179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4046E-6 L 1.09132 1.04046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L 1.09548 -4.73988E-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168E-6 L 1.09688 0.01179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4046E-6 L 1.09132 1.04046E-6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c28e68e08ebc106c9df8816d2b18c9b3-d62zd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4392488"/>
          </a:xfrm>
          <a:prstGeom prst="rect">
            <a:avLst/>
          </a:prstGeom>
        </p:spPr>
      </p:pic>
      <p:grpSp>
        <p:nvGrpSpPr>
          <p:cNvPr id="10" name="Группа 13"/>
          <p:cNvGrpSpPr/>
          <p:nvPr/>
        </p:nvGrpSpPr>
        <p:grpSpPr>
          <a:xfrm>
            <a:off x="-3420888" y="1556792"/>
            <a:ext cx="3307842" cy="1085412"/>
            <a:chOff x="-3427784" y="1556792"/>
            <a:chExt cx="3307842" cy="108541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3427784" y="177810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счас</a:t>
              </a:r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т</a:t>
              </a:r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ливый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16" name="Рисунок 15" descr="Лосяш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-979512" y="1556792"/>
              <a:ext cx="859570" cy="10854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1" name="Группа 16"/>
          <p:cNvGrpSpPr/>
          <p:nvPr/>
        </p:nvGrpSpPr>
        <p:grpSpPr>
          <a:xfrm>
            <a:off x="-3420888" y="2786221"/>
            <a:ext cx="3427784" cy="1126572"/>
            <a:chOff x="-3427784" y="2786221"/>
            <a:chExt cx="3427784" cy="11265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-3427784" y="3146260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опасный</a:t>
              </a:r>
              <a:endParaRPr lang="ru-RU" sz="2800" dirty="0">
                <a:solidFill>
                  <a:srgbClr val="FF0000"/>
                </a:solidFill>
                <a:latin typeface="Century" pitchFamily="18" charset="0"/>
              </a:endParaRPr>
            </a:p>
          </p:txBody>
        </p:sp>
        <p:pic>
          <p:nvPicPr>
            <p:cNvPr id="19" name="Рисунок 18" descr="1f2b0146b5b8a40c8ffa0c6dc0ff9ed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-1088032" y="2786221"/>
              <a:ext cx="1088032" cy="11265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2" name="Группа 19"/>
          <p:cNvGrpSpPr/>
          <p:nvPr/>
        </p:nvGrpSpPr>
        <p:grpSpPr>
          <a:xfrm>
            <a:off x="-3420888" y="4082364"/>
            <a:ext cx="3384376" cy="936104"/>
            <a:chOff x="-3427784" y="4082364"/>
            <a:chExt cx="3384376" cy="93610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3427784" y="429838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бесчес</a:t>
              </a:r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т</a:t>
              </a:r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22" name="Рисунок 21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79512" y="4082364"/>
              <a:ext cx="936104" cy="9361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3" name="Группа 10"/>
          <p:cNvGrpSpPr/>
          <p:nvPr/>
        </p:nvGrpSpPr>
        <p:grpSpPr>
          <a:xfrm>
            <a:off x="-3420888" y="1556792"/>
            <a:ext cx="3307842" cy="1085412"/>
            <a:chOff x="-3427784" y="1556792"/>
            <a:chExt cx="3307842" cy="10854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427784" y="177810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счас.ливый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2" name="Рисунок 1" descr="Лосяш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-979512" y="1556792"/>
              <a:ext cx="859570" cy="10854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4" name="Группа 11"/>
          <p:cNvGrpSpPr/>
          <p:nvPr/>
        </p:nvGrpSpPr>
        <p:grpSpPr>
          <a:xfrm>
            <a:off x="-3420888" y="2786221"/>
            <a:ext cx="3427784" cy="1126572"/>
            <a:chOff x="-3427784" y="2786221"/>
            <a:chExt cx="3427784" cy="112657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427784" y="3146260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опас.ный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3" name="Рисунок 2" descr="1f2b0146b5b8a40c8ffa0c6dc0ff9ed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-1088032" y="2786221"/>
              <a:ext cx="1088032" cy="11265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7" name="Группа 12"/>
          <p:cNvGrpSpPr/>
          <p:nvPr/>
        </p:nvGrpSpPr>
        <p:grpSpPr>
          <a:xfrm>
            <a:off x="-3420888" y="4077072"/>
            <a:ext cx="3384376" cy="936104"/>
            <a:chOff x="-3427784" y="4082364"/>
            <a:chExt cx="3384376" cy="93610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3427784" y="429838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бесчес.ный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4" name="Рисунок 3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79512" y="4082364"/>
              <a:ext cx="936104" cy="9361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260648"/>
            <a:ext cx="871296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26064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entury" pitchFamily="18" charset="0"/>
                <a:cs typeface="Aparajita" pitchFamily="34" charset="0"/>
              </a:rPr>
              <a:t>Какие слова пишутся с буквой 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  <a:cs typeface="Aparajita" pitchFamily="34" charset="0"/>
              </a:rPr>
              <a:t>т?</a:t>
            </a:r>
            <a:endParaRPr lang="ru-RU" sz="4000" b="1" dirty="0">
              <a:solidFill>
                <a:srgbClr val="FF0000"/>
              </a:solidFill>
              <a:latin typeface="Century" pitchFamily="18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L 1.09548 -4.73988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168E-6 L 1.09688 0.01179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4046E-6 L 1.09132 1.04046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L 1.09548 -4.73988E-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168E-6 L 1.09688 0.01179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4046E-6 L 1.09132 1.04046E-6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c28e68e08ebc106c9df8816d2b18c9b3-d62zd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4392488"/>
          </a:xfrm>
          <a:prstGeom prst="rect">
            <a:avLst/>
          </a:prstGeom>
        </p:spPr>
      </p:pic>
      <p:grpSp>
        <p:nvGrpSpPr>
          <p:cNvPr id="10" name="Группа 13"/>
          <p:cNvGrpSpPr/>
          <p:nvPr/>
        </p:nvGrpSpPr>
        <p:grpSpPr>
          <a:xfrm>
            <a:off x="-3420888" y="1556792"/>
            <a:ext cx="3307842" cy="1085412"/>
            <a:chOff x="-3427784" y="1556792"/>
            <a:chExt cx="3307842" cy="108541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3427784" y="177810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ус</a:t>
              </a:r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т</a:t>
              </a:r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16" name="Рисунок 15" descr="Лосяш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-979512" y="1556792"/>
              <a:ext cx="859570" cy="10854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1" name="Группа 16"/>
          <p:cNvGrpSpPr/>
          <p:nvPr/>
        </p:nvGrpSpPr>
        <p:grpSpPr>
          <a:xfrm>
            <a:off x="-3420888" y="2786221"/>
            <a:ext cx="3427784" cy="1126572"/>
            <a:chOff x="-3427784" y="2786221"/>
            <a:chExt cx="3427784" cy="11265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-3427784" y="3146260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неизвес</a:t>
              </a:r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т</a:t>
              </a:r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19" name="Рисунок 18" descr="1f2b0146b5b8a40c8ffa0c6dc0ff9ed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-1088032" y="2786221"/>
              <a:ext cx="1088032" cy="11265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2" name="Группа 19"/>
          <p:cNvGrpSpPr/>
          <p:nvPr/>
        </p:nvGrpSpPr>
        <p:grpSpPr>
          <a:xfrm>
            <a:off x="-3420888" y="4082364"/>
            <a:ext cx="3384376" cy="936104"/>
            <a:chOff x="-3427784" y="4082364"/>
            <a:chExt cx="3384376" cy="93610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3427784" y="429838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прекрасный</a:t>
              </a:r>
              <a:endParaRPr lang="ru-RU" sz="2800" dirty="0">
                <a:solidFill>
                  <a:srgbClr val="FF0000"/>
                </a:solidFill>
                <a:latin typeface="Century" pitchFamily="18" charset="0"/>
              </a:endParaRPr>
            </a:p>
          </p:txBody>
        </p:sp>
        <p:pic>
          <p:nvPicPr>
            <p:cNvPr id="22" name="Рисунок 21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79512" y="4082364"/>
              <a:ext cx="936104" cy="9361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3" name="Группа 10"/>
          <p:cNvGrpSpPr/>
          <p:nvPr/>
        </p:nvGrpSpPr>
        <p:grpSpPr>
          <a:xfrm>
            <a:off x="-3427784" y="1551500"/>
            <a:ext cx="3307842" cy="1085412"/>
            <a:chOff x="-3427784" y="1556792"/>
            <a:chExt cx="3307842" cy="10854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427784" y="177810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ус.ный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2" name="Рисунок 1" descr="Лосяш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-979512" y="1556792"/>
              <a:ext cx="859570" cy="10854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4" name="Группа 11"/>
          <p:cNvGrpSpPr/>
          <p:nvPr/>
        </p:nvGrpSpPr>
        <p:grpSpPr>
          <a:xfrm>
            <a:off x="-3427784" y="2780929"/>
            <a:ext cx="3427784" cy="1126572"/>
            <a:chOff x="-3427784" y="2786221"/>
            <a:chExt cx="3427784" cy="112657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427784" y="3146260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неизвес.ный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3" name="Рисунок 2" descr="1f2b0146b5b8a40c8ffa0c6dc0ff9ed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-1088032" y="2786221"/>
              <a:ext cx="1088032" cy="11265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7" name="Группа 12"/>
          <p:cNvGrpSpPr/>
          <p:nvPr/>
        </p:nvGrpSpPr>
        <p:grpSpPr>
          <a:xfrm>
            <a:off x="-3427784" y="4077072"/>
            <a:ext cx="3384376" cy="936104"/>
            <a:chOff x="-3427784" y="4082364"/>
            <a:chExt cx="3384376" cy="93610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3427784" y="429838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прекрас.ный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4" name="Рисунок 3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79512" y="4082364"/>
              <a:ext cx="936104" cy="9361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260648"/>
            <a:ext cx="871296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26064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entury" pitchFamily="18" charset="0"/>
                <a:cs typeface="Aparajita" pitchFamily="34" charset="0"/>
              </a:rPr>
              <a:t>Какие слова пишутся с буквой 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  <a:cs typeface="Aparajita" pitchFamily="34" charset="0"/>
              </a:rPr>
              <a:t>т?</a:t>
            </a:r>
            <a:endParaRPr lang="ru-RU" sz="4000" b="1" dirty="0">
              <a:solidFill>
                <a:srgbClr val="FF0000"/>
              </a:solidFill>
              <a:latin typeface="Century" pitchFamily="18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L 1.09548 -4.73988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168E-6 L 1.09688 0.01179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4046E-6 L 1.09132 1.04046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L 1.09548 -4.73988E-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168E-6 L 1.09688 0.01179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4046E-6 L 1.09132 1.04046E-6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c28e68e08ebc106c9df8816d2b18c9b3-d62zd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4392488"/>
          </a:xfrm>
          <a:prstGeom prst="rect">
            <a:avLst/>
          </a:prstGeom>
        </p:spPr>
      </p:pic>
      <p:grpSp>
        <p:nvGrpSpPr>
          <p:cNvPr id="10" name="Группа 13"/>
          <p:cNvGrpSpPr/>
          <p:nvPr/>
        </p:nvGrpSpPr>
        <p:grpSpPr>
          <a:xfrm>
            <a:off x="-3420888" y="1556792"/>
            <a:ext cx="3307842" cy="1085412"/>
            <a:chOff x="-3427784" y="1556792"/>
            <a:chExt cx="3307842" cy="108541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3427784" y="177810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парусный</a:t>
              </a:r>
              <a:endParaRPr lang="ru-RU" sz="2800" dirty="0">
                <a:solidFill>
                  <a:srgbClr val="FF0000"/>
                </a:solidFill>
                <a:latin typeface="Century" pitchFamily="18" charset="0"/>
              </a:endParaRPr>
            </a:p>
          </p:txBody>
        </p:sp>
        <p:pic>
          <p:nvPicPr>
            <p:cNvPr id="16" name="Рисунок 15" descr="Лосяш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-979512" y="1556792"/>
              <a:ext cx="859570" cy="10854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1" name="Группа 16"/>
          <p:cNvGrpSpPr/>
          <p:nvPr/>
        </p:nvGrpSpPr>
        <p:grpSpPr>
          <a:xfrm>
            <a:off x="-3420888" y="2786221"/>
            <a:ext cx="3427784" cy="1126572"/>
            <a:chOff x="-3427784" y="2786221"/>
            <a:chExt cx="3427784" cy="11265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-3427784" y="3146260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радос</a:t>
              </a:r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т</a:t>
              </a:r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19" name="Рисунок 18" descr="1f2b0146b5b8a40c8ffa0c6dc0ff9ed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-1088032" y="2786221"/>
              <a:ext cx="1088032" cy="11265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2" name="Группа 19"/>
          <p:cNvGrpSpPr/>
          <p:nvPr/>
        </p:nvGrpSpPr>
        <p:grpSpPr>
          <a:xfrm>
            <a:off x="-3420888" y="4082364"/>
            <a:ext cx="3384376" cy="936104"/>
            <a:chOff x="-3427784" y="4082364"/>
            <a:chExt cx="3384376" cy="93610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3427784" y="429838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капус</a:t>
              </a:r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т</a:t>
              </a:r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22" name="Рисунок 21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79512" y="4082364"/>
              <a:ext cx="936104" cy="9361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3" name="Группа 10"/>
          <p:cNvGrpSpPr/>
          <p:nvPr/>
        </p:nvGrpSpPr>
        <p:grpSpPr>
          <a:xfrm>
            <a:off x="-3427784" y="1551500"/>
            <a:ext cx="3307842" cy="1085412"/>
            <a:chOff x="-3427784" y="1556792"/>
            <a:chExt cx="3307842" cy="10854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427784" y="177810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парус.ный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2" name="Рисунок 1" descr="Лосяш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-979512" y="1556792"/>
              <a:ext cx="859570" cy="10854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4" name="Группа 11"/>
          <p:cNvGrpSpPr/>
          <p:nvPr/>
        </p:nvGrpSpPr>
        <p:grpSpPr>
          <a:xfrm>
            <a:off x="-3427784" y="2780929"/>
            <a:ext cx="3427784" cy="1126572"/>
            <a:chOff x="-3427784" y="2786221"/>
            <a:chExt cx="3427784" cy="112657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427784" y="3146260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радос.ный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3" name="Рисунок 2" descr="1f2b0146b5b8a40c8ffa0c6dc0ff9ed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-1088032" y="2786221"/>
              <a:ext cx="1088032" cy="11265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7" name="Группа 12"/>
          <p:cNvGrpSpPr/>
          <p:nvPr/>
        </p:nvGrpSpPr>
        <p:grpSpPr>
          <a:xfrm>
            <a:off x="-3427784" y="4077072"/>
            <a:ext cx="3384376" cy="936104"/>
            <a:chOff x="-3427784" y="4082364"/>
            <a:chExt cx="3384376" cy="93610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3427784" y="429838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капус.ный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4" name="Рисунок 3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79512" y="4082364"/>
              <a:ext cx="936104" cy="9361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260648"/>
            <a:ext cx="871296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26064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entury" pitchFamily="18" charset="0"/>
                <a:cs typeface="Aparajita" pitchFamily="34" charset="0"/>
              </a:rPr>
              <a:t>Какие слова пишутся с буквой 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  <a:cs typeface="Aparajita" pitchFamily="34" charset="0"/>
              </a:rPr>
              <a:t>т?</a:t>
            </a:r>
            <a:endParaRPr lang="ru-RU" sz="4000" b="1" dirty="0">
              <a:solidFill>
                <a:srgbClr val="FF0000"/>
              </a:solidFill>
              <a:latin typeface="Century" pitchFamily="18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L 1.09548 -4.73988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168E-6 L 1.09688 0.01179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4046E-6 L 1.09132 1.04046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L 1.09548 -4.73988E-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168E-6 L 1.09688 0.01179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4046E-6 L 1.09132 1.04046E-6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c28e68e08ebc106c9df8816d2b18c9b3-d62zd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4392488"/>
          </a:xfrm>
          <a:prstGeom prst="rect">
            <a:avLst/>
          </a:prstGeom>
        </p:spPr>
      </p:pic>
      <p:grpSp>
        <p:nvGrpSpPr>
          <p:cNvPr id="10" name="Группа 13"/>
          <p:cNvGrpSpPr/>
          <p:nvPr/>
        </p:nvGrpSpPr>
        <p:grpSpPr>
          <a:xfrm>
            <a:off x="-3420888" y="1556792"/>
            <a:ext cx="3307842" cy="1085412"/>
            <a:chOff x="-3427784" y="1556792"/>
            <a:chExt cx="3307842" cy="108541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3427784" y="177810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властный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16" name="Рисунок 15" descr="Лосяш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-979512" y="1556792"/>
              <a:ext cx="859570" cy="10854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1" name="Группа 16"/>
          <p:cNvGrpSpPr/>
          <p:nvPr/>
        </p:nvGrpSpPr>
        <p:grpSpPr>
          <a:xfrm>
            <a:off x="-3420888" y="2786221"/>
            <a:ext cx="3427784" cy="1126572"/>
            <a:chOff x="-3427784" y="2786221"/>
            <a:chExt cx="3427784" cy="11265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-3427784" y="3146260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ужасный</a:t>
              </a:r>
              <a:endParaRPr lang="ru-RU" sz="2800" dirty="0">
                <a:solidFill>
                  <a:srgbClr val="FF0000"/>
                </a:solidFill>
                <a:latin typeface="Century" pitchFamily="18" charset="0"/>
              </a:endParaRPr>
            </a:p>
          </p:txBody>
        </p:sp>
        <p:pic>
          <p:nvPicPr>
            <p:cNvPr id="19" name="Рисунок 18" descr="1f2b0146b5b8a40c8ffa0c6dc0ff9ed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-1088032" y="2786221"/>
              <a:ext cx="1088032" cy="11265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2" name="Группа 19"/>
          <p:cNvGrpSpPr/>
          <p:nvPr/>
        </p:nvGrpSpPr>
        <p:grpSpPr>
          <a:xfrm>
            <a:off x="-3420888" y="4082364"/>
            <a:ext cx="3384376" cy="936104"/>
            <a:chOff x="-3427784" y="4082364"/>
            <a:chExt cx="3384376" cy="93610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3427784" y="429838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лес</a:t>
              </a:r>
              <a:r>
                <a:rPr lang="ru-RU" sz="2800" dirty="0" smtClean="0">
                  <a:solidFill>
                    <a:srgbClr val="FF0000"/>
                  </a:solidFill>
                  <a:latin typeface="Century" pitchFamily="18" charset="0"/>
                </a:rPr>
                <a:t>т</a:t>
              </a:r>
              <a:r>
                <a:rPr lang="ru-RU" sz="2800" dirty="0" smtClean="0">
                  <a:solidFill>
                    <a:schemeClr val="tx1"/>
                  </a:solidFill>
                  <a:latin typeface="Century" pitchFamily="18" charset="0"/>
                </a:rPr>
                <a:t>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22" name="Рисунок 21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79512" y="4082364"/>
              <a:ext cx="936104" cy="9361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3" name="Группа 10"/>
          <p:cNvGrpSpPr/>
          <p:nvPr/>
        </p:nvGrpSpPr>
        <p:grpSpPr>
          <a:xfrm>
            <a:off x="-3427784" y="1551500"/>
            <a:ext cx="3307842" cy="1085412"/>
            <a:chOff x="-3427784" y="1556792"/>
            <a:chExt cx="3307842" cy="10854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427784" y="177810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влас.ный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2" name="Рисунок 1" descr="Лосяш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-979512" y="1556792"/>
              <a:ext cx="859570" cy="10854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4" name="Группа 11"/>
          <p:cNvGrpSpPr/>
          <p:nvPr/>
        </p:nvGrpSpPr>
        <p:grpSpPr>
          <a:xfrm>
            <a:off x="-3427784" y="2780929"/>
            <a:ext cx="3427784" cy="1126572"/>
            <a:chOff x="-3427784" y="2786221"/>
            <a:chExt cx="3427784" cy="112657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427784" y="3146260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ужас.ный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3" name="Рисунок 2" descr="1f2b0146b5b8a40c8ffa0c6dc0ff9ed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-1088032" y="2786221"/>
              <a:ext cx="1088032" cy="11265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7" name="Группа 12"/>
          <p:cNvGrpSpPr/>
          <p:nvPr/>
        </p:nvGrpSpPr>
        <p:grpSpPr>
          <a:xfrm>
            <a:off x="-3427784" y="4077072"/>
            <a:ext cx="3384376" cy="936104"/>
            <a:chOff x="-3427784" y="4082364"/>
            <a:chExt cx="3384376" cy="93610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3427784" y="4298388"/>
              <a:ext cx="2520280" cy="57606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  <a:latin typeface="Century" pitchFamily="18" charset="0"/>
                </a:rPr>
                <a:t>лес.ный</a:t>
              </a:r>
              <a:endParaRPr lang="ru-RU" sz="2800" dirty="0">
                <a:solidFill>
                  <a:schemeClr val="tx1"/>
                </a:solidFill>
                <a:latin typeface="Century" pitchFamily="18" charset="0"/>
              </a:endParaRPr>
            </a:p>
          </p:txBody>
        </p:sp>
        <p:pic>
          <p:nvPicPr>
            <p:cNvPr id="4" name="Рисунок 3" descr="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79512" y="4082364"/>
              <a:ext cx="936104" cy="9361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260648"/>
            <a:ext cx="871296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26064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entury" pitchFamily="18" charset="0"/>
                <a:cs typeface="Aparajita" pitchFamily="34" charset="0"/>
              </a:rPr>
              <a:t>Какие слова пишутся с буквой 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  <a:cs typeface="Aparajita" pitchFamily="34" charset="0"/>
              </a:rPr>
              <a:t>т?</a:t>
            </a:r>
            <a:endParaRPr lang="ru-RU" sz="4000" b="1" dirty="0">
              <a:solidFill>
                <a:srgbClr val="FF0000"/>
              </a:solidFill>
              <a:latin typeface="Century" pitchFamily="18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L 1.09548 -4.73988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168E-6 L 1.09688 0.01179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4046E-6 L 1.09132 1.04046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L 1.09548 -4.73988E-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7168E-6 L 1.09688 0.01179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4046E-6 L 1.09132 1.04046E-6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152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Непроизносимые согласные в корне слова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Список использованных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</cp:lastModifiedBy>
  <cp:revision>12</cp:revision>
  <dcterms:created xsi:type="dcterms:W3CDTF">2017-11-17T20:19:36Z</dcterms:created>
  <dcterms:modified xsi:type="dcterms:W3CDTF">2018-04-03T11:33:25Z</dcterms:modified>
</cp:coreProperties>
</file>